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921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2E6E95-79DE-4173-BBCF-54A0092EC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97A21-CD34-46AF-B3EB-32DAA31DC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E7991-ACAF-40F8-899E-9C56F1824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87163CD-85FE-4E15-90C9-C27BE9C80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C87F62F-4223-4A28-8053-1CE64BFC3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1913F-9640-40D7-88BE-EEDBA2AE5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DE73E-64D1-4BBC-A960-C0BB68FAC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6100A-1128-4981-A8A2-BFC0497BB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5F530-2236-4B8E-9CB5-3EBC24F40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86306-2528-40B0-B02F-79DF25BDB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B8502-F248-48BE-B79E-4B3048774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787CF-8D22-478B-9020-DB6883C7C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24F2C-87ED-48A8-A65D-51A1131D4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19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5859CC5-5A4B-406D-84CA-580CB201A0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>
                <a:latin typeface="Frutiger SBIN It v.1" pitchFamily="2" charset="0"/>
              </a:rPr>
              <a:t>ADJETIVOS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Español 4H</a:t>
            </a:r>
          </a:p>
          <a:p>
            <a:r>
              <a:rPr lang="en-US"/>
              <a:t>Capítulo 1 (Págs 18-21)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Adjectives agree in gender and number: </a:t>
            </a:r>
            <a:r>
              <a:rPr lang="en-US" sz="3600" i="1"/>
              <a:t>Las chicas american</a:t>
            </a:r>
            <a:r>
              <a:rPr lang="en-US" sz="3600" b="0" i="1" u="sng"/>
              <a:t>as</a:t>
            </a:r>
            <a:r>
              <a:rPr lang="en-US" sz="3600" i="1"/>
              <a:t>.</a:t>
            </a:r>
            <a:endParaRPr lang="en-US" sz="3600"/>
          </a:p>
        </p:txBody>
      </p:sp>
      <p:graphicFrame>
        <p:nvGraphicFramePr>
          <p:cNvPr id="6187" name="Group 4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4191000"/>
        </p:xfrm>
        <a:graphic>
          <a:graphicData uri="http://schemas.openxmlformats.org/drawingml/2006/table">
            <a:tbl>
              <a:tblPr/>
              <a:tblGrid>
                <a:gridCol w="4003675"/>
                <a:gridCol w="4003675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Masculino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Femenino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-O: predilecto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_A: predilecta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-OR: Hablador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+A: HabladorA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-E, -ISTA and -CONSONANT: Inteligente, pesimista, ideal.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 Inteligente, pesimista, ideal.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Nationality in consonant:Alemán, irlandés, inglés.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+A: Alemana, irlandesa, inglesa.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Adjetivos en plural.</a:t>
            </a:r>
          </a:p>
        </p:txBody>
      </p:sp>
      <p:graphicFrame>
        <p:nvGraphicFramePr>
          <p:cNvPr id="11325" name="Group 61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4876800"/>
        </p:xfrm>
        <a:graphic>
          <a:graphicData uri="http://schemas.openxmlformats.org/drawingml/2006/table">
            <a:tbl>
              <a:tblPr/>
              <a:tblGrid>
                <a:gridCol w="4003675"/>
                <a:gridCol w="4003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Singular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Plural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Vowel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Raro, independiente.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RaroS, independienteS.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Consonant: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Ideal.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IdealES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_Z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Feliz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Z&gt;CES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FeliCES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Adjectives agreement: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 Narrow" pitchFamily="34" charset="0"/>
              </a:rPr>
              <a:t>The adjective is </a:t>
            </a:r>
            <a:r>
              <a:rPr lang="en-US" sz="3600">
                <a:solidFill>
                  <a:srgbClr val="3366FF"/>
                </a:solidFill>
                <a:latin typeface="Arial Narrow" pitchFamily="34" charset="0"/>
              </a:rPr>
              <a:t>always masculine plural</a:t>
            </a:r>
            <a:r>
              <a:rPr lang="en-US" sz="2800">
                <a:latin typeface="Arial Narrow" pitchFamily="34" charset="0"/>
              </a:rPr>
              <a:t> when following two nouns with different gender:</a:t>
            </a:r>
          </a:p>
          <a:p>
            <a:pPr algn="ctr">
              <a:buFont typeface="Wingdings" pitchFamily="2" charset="2"/>
              <a:buNone/>
            </a:pPr>
            <a:r>
              <a:rPr lang="en-US" sz="2800" i="1">
                <a:latin typeface="Monotype Corsiva" pitchFamily="66" charset="0"/>
              </a:rPr>
              <a:t>Los chicos y las chicas </a:t>
            </a:r>
            <a:r>
              <a:rPr lang="en-US" sz="2800" b="1" i="1" u="sng">
                <a:latin typeface="Monotype Corsiva" pitchFamily="66" charset="0"/>
              </a:rPr>
              <a:t>simpáticos</a:t>
            </a:r>
            <a:r>
              <a:rPr lang="en-US" sz="2800" i="1">
                <a:latin typeface="Monotype Corsiva" pitchFamily="66" charset="0"/>
              </a:rPr>
              <a:t>.</a:t>
            </a:r>
          </a:p>
          <a:p>
            <a:pPr algn="ctr">
              <a:buFont typeface="Wingdings" pitchFamily="2" charset="2"/>
              <a:buNone/>
            </a:pPr>
            <a:r>
              <a:rPr lang="en-US" sz="2800" i="1">
                <a:latin typeface="Monotype Corsiva" pitchFamily="66" charset="0"/>
              </a:rPr>
              <a:t>El libro y la pluma </a:t>
            </a:r>
            <a:r>
              <a:rPr lang="en-US" sz="2800" b="1" i="1" u="sng">
                <a:latin typeface="Monotype Corsiva" pitchFamily="66" charset="0"/>
              </a:rPr>
              <a:t>nuevos</a:t>
            </a:r>
            <a:r>
              <a:rPr lang="en-US" sz="2800" i="1">
                <a:latin typeface="Monotype Corsiva" pitchFamily="66" charset="0"/>
              </a:rPr>
              <a:t>. </a:t>
            </a:r>
          </a:p>
          <a:p>
            <a:r>
              <a:rPr lang="en-US" i="1">
                <a:solidFill>
                  <a:srgbClr val="3366FF"/>
                </a:solidFill>
                <a:latin typeface="Arial Narrow" pitchFamily="34" charset="0"/>
              </a:rPr>
              <a:t>It agrees with the closest</a:t>
            </a:r>
            <a:r>
              <a:rPr lang="en-US" sz="2800" i="1">
                <a:latin typeface="Arial Narrow" pitchFamily="34" charset="0"/>
              </a:rPr>
              <a:t>  one when it precedes two nouns</a:t>
            </a:r>
            <a:r>
              <a:rPr lang="en-US" sz="2800" i="1">
                <a:latin typeface="Monotype Corsiva" pitchFamily="66" charset="0"/>
              </a:rPr>
              <a:t>:</a:t>
            </a:r>
          </a:p>
          <a:p>
            <a:pPr algn="ctr">
              <a:buFont typeface="Wingdings" pitchFamily="2" charset="2"/>
              <a:buNone/>
            </a:pPr>
            <a:r>
              <a:rPr lang="en-US" sz="2800" i="1">
                <a:latin typeface="Monotype Corsiva" pitchFamily="66" charset="0"/>
              </a:rPr>
              <a:t>Hay muchas plumas y libros.</a:t>
            </a:r>
          </a:p>
          <a:p>
            <a:pPr algn="ctr">
              <a:buFont typeface="Wingdings" pitchFamily="2" charset="2"/>
              <a:buNone/>
            </a:pPr>
            <a:r>
              <a:rPr lang="en-US" sz="2800" i="1">
                <a:latin typeface="Monotype Corsiva" pitchFamily="66" charset="0"/>
              </a:rPr>
              <a:t>Como pocos plátanos y fresas.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 OF MEANING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Some adjectives change their meaning depending on whether they precede or follow the noun:</a:t>
            </a:r>
          </a:p>
          <a:p>
            <a:endParaRPr lang="en-US" sz="2800"/>
          </a:p>
        </p:txBody>
      </p:sp>
      <p:graphicFrame>
        <p:nvGraphicFramePr>
          <p:cNvPr id="14375" name="Group 39"/>
          <p:cNvGraphicFramePr>
            <a:graphicFrameLocks noGrp="1"/>
          </p:cNvGraphicFramePr>
          <p:nvPr>
            <p:ph sz="half" idx="2"/>
          </p:nvPr>
        </p:nvGraphicFramePr>
        <p:xfrm>
          <a:off x="4648200" y="1905000"/>
          <a:ext cx="4378325" cy="5238750"/>
        </p:xfrm>
        <a:graphic>
          <a:graphicData uri="http://schemas.openxmlformats.org/drawingml/2006/table">
            <a:tbl>
              <a:tblPr/>
              <a:tblGrid>
                <a:gridCol w="1760538"/>
                <a:gridCol w="1308100"/>
                <a:gridCol w="1309687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Adjetivo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Preceding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Following.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Viejo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Long- standing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 viejo amigo.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Old: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 amigo viejo.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Antiguo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Previous, former: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 antiguo novio.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Antique: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 coche antiguo.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Pobre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Unfortunate: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 pobre hombre.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Poor: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 hombre pobre.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Grande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Great: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Las grandes mujeres.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Las casas grandes.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 OF MEANING 2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Some adjectives change their meaning depending on whether they precede or follow the noun:</a:t>
            </a:r>
          </a:p>
          <a:p>
            <a:endParaRPr lang="en-US" sz="2800"/>
          </a:p>
        </p:txBody>
      </p:sp>
      <p:graphicFrame>
        <p:nvGraphicFramePr>
          <p:cNvPr id="18471" name="Group 39"/>
          <p:cNvGraphicFramePr>
            <a:graphicFrameLocks noGrp="1"/>
          </p:cNvGraphicFramePr>
          <p:nvPr>
            <p:ph sz="half" idx="2"/>
          </p:nvPr>
        </p:nvGraphicFramePr>
        <p:xfrm>
          <a:off x="5075238" y="1619250"/>
          <a:ext cx="4068762" cy="5238750"/>
        </p:xfrm>
        <a:graphic>
          <a:graphicData uri="http://schemas.openxmlformats.org/drawingml/2006/table">
            <a:tbl>
              <a:tblPr/>
              <a:tblGrid>
                <a:gridCol w="1450975"/>
                <a:gridCol w="1169987"/>
                <a:gridCol w="144780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Adjetivo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Preceding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Following.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Varios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Several: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Varios libros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Miscellaneous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Novelas varias.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Mismo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The same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Lleva el mismo vestido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Himself: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 cura mismo preparó toda la comida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Único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The only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Es el único hijo.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Unique: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Es una joya única.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Medio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Half: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Leí medio libro.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Average: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 americano medio muere a los 80 años.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Shortening of adjectives:</a:t>
            </a:r>
            <a:br>
              <a:rPr lang="en-US" sz="4000"/>
            </a:br>
            <a:r>
              <a:rPr lang="en-US" sz="2000">
                <a:latin typeface="Arial Narrow" pitchFamily="34" charset="0"/>
              </a:rPr>
              <a:t>Some adjectives are shortened when they precede certain nouns.</a:t>
            </a:r>
            <a:r>
              <a:rPr lang="en-US" sz="4000">
                <a:latin typeface="Arial Narrow" pitchFamily="34" charset="0"/>
              </a:rPr>
              <a:t/>
            </a:r>
            <a:br>
              <a:rPr lang="en-US" sz="4000">
                <a:latin typeface="Arial Narrow" pitchFamily="34" charset="0"/>
              </a:rPr>
            </a:br>
            <a:endParaRPr lang="en-US" sz="4000">
              <a:latin typeface="Arial Narrow" pitchFamily="34" charset="0"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u="sng">
                <a:solidFill>
                  <a:srgbClr val="3366FF"/>
                </a:solidFill>
              </a:rPr>
              <a:t>Uno, bueno, malo, primero, tercero, alguno and ninguno</a:t>
            </a:r>
            <a:r>
              <a:rPr lang="en-US" sz="2000"/>
              <a:t> drop their –o before masculine singular nouns: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u="sng">
                <a:latin typeface="Monotype Corsiva" pitchFamily="66" charset="0"/>
              </a:rPr>
              <a:t>Buen</a:t>
            </a:r>
            <a:r>
              <a:rPr lang="en-US" sz="2000" b="1" i="1">
                <a:latin typeface="Monotype Corsiva" pitchFamily="66" charset="0"/>
              </a:rPr>
              <a:t> tiempo, </a:t>
            </a:r>
            <a:r>
              <a:rPr lang="en-US" sz="2000" b="1" i="1" u="sng">
                <a:latin typeface="Monotype Corsiva" pitchFamily="66" charset="0"/>
              </a:rPr>
              <a:t>mal </a:t>
            </a:r>
            <a:r>
              <a:rPr lang="en-US" sz="2000" b="1" i="1">
                <a:latin typeface="Monotype Corsiva" pitchFamily="66" charset="0"/>
              </a:rPr>
              <a:t>ejemplo, </a:t>
            </a:r>
            <a:r>
              <a:rPr lang="en-US" sz="2000" b="1" i="1" u="sng">
                <a:latin typeface="Monotype Corsiva" pitchFamily="66" charset="0"/>
              </a:rPr>
              <a:t>tercer</a:t>
            </a:r>
            <a:r>
              <a:rPr lang="en-US" sz="2000" b="1" i="1">
                <a:latin typeface="Monotype Corsiva" pitchFamily="66" charset="0"/>
              </a:rPr>
              <a:t> viaje, </a:t>
            </a:r>
            <a:r>
              <a:rPr lang="en-US" sz="2000" b="1" i="1" u="sng">
                <a:latin typeface="Monotype Corsiva" pitchFamily="66" charset="0"/>
              </a:rPr>
              <a:t>un</a:t>
            </a:r>
            <a:r>
              <a:rPr lang="en-US" sz="2000" b="1" i="1">
                <a:latin typeface="Monotype Corsiva" pitchFamily="66" charset="0"/>
              </a:rPr>
              <a:t> hombre, </a:t>
            </a:r>
            <a:r>
              <a:rPr lang="en-US" sz="2000" b="1" i="1" u="sng">
                <a:latin typeface="Monotype Corsiva" pitchFamily="66" charset="0"/>
              </a:rPr>
              <a:t>primer</a:t>
            </a:r>
            <a:r>
              <a:rPr lang="en-US" sz="2000" b="1" i="1">
                <a:latin typeface="Monotype Corsiva" pitchFamily="66" charset="0"/>
              </a:rPr>
              <a:t> día, algún compañero, ningún examen.</a:t>
            </a:r>
          </a:p>
          <a:p>
            <a:pPr>
              <a:lnSpc>
                <a:spcPct val="80000"/>
              </a:lnSpc>
            </a:pPr>
            <a:r>
              <a:rPr lang="en-US" sz="2000" u="sng">
                <a:solidFill>
                  <a:srgbClr val="3366FF"/>
                </a:solidFill>
              </a:rPr>
              <a:t>Santo </a:t>
            </a:r>
            <a:r>
              <a:rPr lang="en-US" sz="2000"/>
              <a:t>becomes San before masculine names, except those beginning with Do-, To-</a:t>
            </a:r>
            <a:r>
              <a:rPr lang="en-US" sz="2000" i="1">
                <a:latin typeface="Monotype Corsiva" pitchFamily="66" charset="0"/>
              </a:rPr>
              <a:t>: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>
                <a:latin typeface="Monotype Corsiva" pitchFamily="66" charset="0"/>
              </a:rPr>
              <a:t>San Francisco, BUT Santo Tomás.</a:t>
            </a:r>
          </a:p>
          <a:p>
            <a:pPr>
              <a:lnSpc>
                <a:spcPct val="80000"/>
              </a:lnSpc>
            </a:pPr>
            <a:r>
              <a:rPr lang="en-US" sz="2000" u="sng">
                <a:solidFill>
                  <a:srgbClr val="3366FF"/>
                </a:solidFill>
              </a:rPr>
              <a:t>Grande</a:t>
            </a:r>
            <a:r>
              <a:rPr lang="en-US" sz="2000"/>
              <a:t> is always shortened to gran before singular nouns of either</a:t>
            </a:r>
            <a:r>
              <a:rPr lang="en-US" sz="2000" i="1">
                <a:latin typeface="Monotype Corsiva" pitchFamily="66" charset="0"/>
              </a:rPr>
              <a:t> </a:t>
            </a:r>
            <a:r>
              <a:rPr lang="en-US" sz="2000"/>
              <a:t>gender</a:t>
            </a:r>
            <a:r>
              <a:rPr lang="en-US" sz="2000" i="1">
                <a:latin typeface="Monotype Corsiva" pitchFamily="66" charset="0"/>
              </a:rPr>
              <a:t>: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>
                <a:latin typeface="Monotype Corsiva" pitchFamily="66" charset="0"/>
              </a:rPr>
              <a:t>Un gran día, una gran mujer.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i="1"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000" u="sng">
                <a:solidFill>
                  <a:srgbClr val="3366FF"/>
                </a:solidFill>
              </a:rPr>
              <a:t>Ciento</a:t>
            </a:r>
            <a:r>
              <a:rPr lang="en-US" sz="2000"/>
              <a:t> becomes Cien before all nouns and before mil and millones. (Not shortened before any other numeral).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>
                <a:latin typeface="Monotype Corsiva" pitchFamily="66" charset="0"/>
              </a:rPr>
              <a:t>Cien hombres, cien mil, cien millones, ciento cincuenta</a:t>
            </a:r>
            <a:r>
              <a:rPr lang="en-US" sz="2000" i="1">
                <a:latin typeface="Monotype Corsiva" pitchFamily="66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i="1"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endParaRPr lang="en-US" sz="2000" i="1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AHORA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b="1"/>
              <a:t>ESTUDIA Y PRACTICA CON  LOS EJERCICIOS </a:t>
            </a:r>
            <a:r>
              <a:rPr lang="en-US" sz="4000" b="1" u="sng"/>
              <a:t>A Y B</a:t>
            </a:r>
            <a:r>
              <a:rPr lang="en-US" sz="4000" b="1"/>
              <a:t> DE LA PÁGINA 21 Y </a:t>
            </a:r>
            <a:r>
              <a:rPr lang="en-US" sz="4000" b="1" u="sng"/>
              <a:t>D</a:t>
            </a:r>
            <a:r>
              <a:rPr lang="en-US" sz="4000" b="1"/>
              <a:t> DE LA PAG. 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85</TotalTime>
  <Words>466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Arial Black</vt:lpstr>
      <vt:lpstr>Arial</vt:lpstr>
      <vt:lpstr>Wingdings</vt:lpstr>
      <vt:lpstr>Frutiger SBIN It v.1</vt:lpstr>
      <vt:lpstr>Arial Narrow</vt:lpstr>
      <vt:lpstr>Monotype Corsiva</vt:lpstr>
      <vt:lpstr>Glass Layers</vt:lpstr>
      <vt:lpstr>ADJETIVOS</vt:lpstr>
      <vt:lpstr>Adjectives agree in gender and number: Las chicas americanas.</vt:lpstr>
      <vt:lpstr>Adjetivos en plural.</vt:lpstr>
      <vt:lpstr>Adjectives agreement:</vt:lpstr>
      <vt:lpstr>CHANGE OF MEANING</vt:lpstr>
      <vt:lpstr>CHANGE OF MEANING 2</vt:lpstr>
      <vt:lpstr>Shortening of adjectives: Some adjectives are shortened when they precede certain nouns. </vt:lpstr>
      <vt:lpstr>AHORA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psevilla</cp:lastModifiedBy>
  <cp:revision>1</cp:revision>
  <dcterms:created xsi:type="dcterms:W3CDTF">1601-01-01T00:00:00Z</dcterms:created>
  <dcterms:modified xsi:type="dcterms:W3CDTF">2011-09-14T17:52:21Z</dcterms:modified>
</cp:coreProperties>
</file>