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4" r:id="rId8"/>
    <p:sldId id="266" r:id="rId9"/>
    <p:sldId id="265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8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E7E25-7541-4F94-BE3F-EF64EB7AC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8D738-E25F-49F4-A807-71AEC48EE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D6930-3E43-4D1C-90E8-7215B431F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DD412-60E6-47AD-9141-99659DA0E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B46F7-8E73-4A18-99EC-3AC32D3CD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824B6-C29F-4661-BFF2-01DFF60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52303-7423-4A2D-9E83-8042FAC67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19675-81C9-4ABD-A238-44A1B851C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89B1A-3816-483E-B33D-0F29AA46A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92A75-9743-4531-BCEE-D337C30E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A06CA-7368-4C45-856A-8AA1059C6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985B5-C9D5-4D2E-9C34-493B9395A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7AD0E-50E0-4280-A9A9-49A6FF8B1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921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922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2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2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2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2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2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2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3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3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3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3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3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3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23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924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4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5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5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5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25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5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5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5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5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411B02F-EF68-4529-BD9E-BA1D45450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2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MASCULINO O FEMENINO</a:t>
            </a:r>
          </a:p>
        </p:txBody>
      </p:sp>
      <p:pic>
        <p:nvPicPr>
          <p:cNvPr id="3075" name="Picture 5" descr="MCj0440514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4121150"/>
            <a:ext cx="1447800" cy="1828800"/>
          </a:xfrm>
        </p:spPr>
      </p:pic>
      <p:sp>
        <p:nvSpPr>
          <p:cNvPr id="2051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400" smtClean="0"/>
              <a:t>CONVERSACION Y REPASO</a:t>
            </a:r>
            <a:r>
              <a:rPr lang="en-US" sz="280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smtClean="0"/>
              <a:t>CAPITULO 1.</a:t>
            </a:r>
          </a:p>
        </p:txBody>
      </p:sp>
      <p:pic>
        <p:nvPicPr>
          <p:cNvPr id="3077" name="Picture 7" descr="MCj0440484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52600" y="1779588"/>
            <a:ext cx="1447800" cy="1828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MASCULINE OR FEMININE:</a:t>
            </a:r>
            <a:br>
              <a:rPr lang="en-US" sz="4000" b="1" smtClean="0"/>
            </a:br>
            <a:endParaRPr lang="en-US" sz="4000" b="1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2800" smtClean="0"/>
              <a:t>Some nouns can be either </a:t>
            </a:r>
            <a:r>
              <a:rPr lang="en-US" sz="2800" b="1" smtClean="0"/>
              <a:t>masculine or feminine</a:t>
            </a:r>
            <a:r>
              <a:rPr lang="en-US" sz="2800" smtClean="0"/>
              <a:t> </a:t>
            </a:r>
            <a:r>
              <a:rPr lang="en-US" sz="2800" b="1" smtClean="0"/>
              <a:t>depending on their meaning:</a:t>
            </a:r>
          </a:p>
          <a:p>
            <a:pPr algn="ctr" eaLnBrk="1" hangingPunct="1">
              <a:defRPr/>
            </a:pPr>
            <a:endParaRPr lang="en-US" sz="2800" b="1" smtClean="0"/>
          </a:p>
        </p:txBody>
      </p:sp>
      <p:graphicFrame>
        <p:nvGraphicFramePr>
          <p:cNvPr id="13362" name="Group 50"/>
          <p:cNvGraphicFramePr>
            <a:graphicFrameLocks noGrp="1"/>
          </p:cNvGraphicFramePr>
          <p:nvPr>
            <p:ph sz="half" idx="2"/>
          </p:nvPr>
        </p:nvGraphicFramePr>
        <p:xfrm>
          <a:off x="4343400" y="1600200"/>
          <a:ext cx="4913480" cy="5257800"/>
        </p:xfrm>
        <a:graphic>
          <a:graphicData uri="http://schemas.openxmlformats.org/drawingml/2006/table">
            <a:tbl>
              <a:tblPr/>
              <a:tblGrid>
                <a:gridCol w="990918"/>
                <a:gridCol w="992741"/>
                <a:gridCol w="825250"/>
                <a:gridCol w="2104571"/>
              </a:tblGrid>
              <a:tr h="876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El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Money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La capital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Capital 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El guia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Guide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La guia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Guide (female) guidebook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5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El corte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La corte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Court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El cura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Priest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La cura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cure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El cometa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comet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La cometa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kite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El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Policía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The policeman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La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Policía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The police department, policewoman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000" b="1" smtClean="0"/>
              <a:t>PLURAL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NOUNS ENDING IN A </a:t>
            </a:r>
            <a:r>
              <a:rPr lang="en-US" sz="2400" b="1" smtClean="0"/>
              <a:t>VOWEL ADD –S.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Un libro: unos libros.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Una chica: Unas chicas.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smtClean="0"/>
              <a:t>NOUNS ENDING IN A </a:t>
            </a:r>
            <a:r>
              <a:rPr lang="en-US" sz="2600" b="1" smtClean="0"/>
              <a:t>CONSONANT ADD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600" b="1" smtClean="0"/>
              <a:t>–ES: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El papel: los papeles. El autob</a:t>
            </a:r>
            <a:r>
              <a:rPr lang="el-GR" sz="2400" smtClean="0"/>
              <a:t>ύ</a:t>
            </a:r>
            <a:r>
              <a:rPr lang="en-US" sz="2400" smtClean="0"/>
              <a:t>s: los autobuses.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smtClean="0"/>
              <a:t>NOUNS ENDING IN </a:t>
            </a:r>
            <a:r>
              <a:rPr lang="en-US" sz="2600" b="1" smtClean="0"/>
              <a:t>Z &gt; C +ES</a:t>
            </a:r>
            <a:r>
              <a:rPr lang="en-US" sz="2400" smtClean="0"/>
              <a:t>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el 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en-US" sz="2400" smtClean="0"/>
              <a:t>piz, los 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en-US" sz="2400" smtClean="0"/>
              <a:t>pices.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smtClean="0"/>
              <a:t>NOUNS ENDING IN –N, -S</a:t>
            </a:r>
            <a:r>
              <a:rPr lang="en-US" sz="2400" smtClean="0"/>
              <a:t> proceded by an accented vowel generally </a:t>
            </a:r>
            <a:r>
              <a:rPr lang="en-US" sz="2400" b="1" smtClean="0"/>
              <a:t>drop the accent mark in plural: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La lecci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en-US" sz="2400" smtClean="0"/>
              <a:t>n: las lecciones. El comp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en-US" sz="2400" smtClean="0"/>
              <a:t>s: Los compases.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MASCULINO are </a:t>
            </a:r>
            <a:r>
              <a:rPr lang="en-US" sz="4000" u="sng" dirty="0" smtClean="0"/>
              <a:t>usually</a:t>
            </a:r>
            <a:r>
              <a:rPr lang="en-US" sz="4000" dirty="0" smtClean="0"/>
              <a:t> the nouns ending in: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-O: </a:t>
            </a:r>
            <a:r>
              <a:rPr lang="en-US" sz="2800" dirty="0" err="1" smtClean="0"/>
              <a:t>carro</a:t>
            </a:r>
            <a:r>
              <a:rPr lang="en-US" sz="2800" dirty="0" smtClean="0"/>
              <a:t>, </a:t>
            </a:r>
            <a:r>
              <a:rPr lang="en-US" sz="2800" dirty="0" err="1" smtClean="0"/>
              <a:t>vaso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-EMA, AMA (with a Greek origin): </a:t>
            </a:r>
            <a:r>
              <a:rPr lang="en-US" sz="2800" dirty="0" err="1" smtClean="0"/>
              <a:t>problema</a:t>
            </a:r>
            <a:r>
              <a:rPr lang="en-US" sz="2800" dirty="0" smtClean="0"/>
              <a:t>, drama, </a:t>
            </a:r>
            <a:r>
              <a:rPr lang="en-US" sz="2800" dirty="0" err="1" smtClean="0"/>
              <a:t>sistema</a:t>
            </a:r>
            <a:r>
              <a:rPr lang="en-US" sz="2800" dirty="0" smtClean="0"/>
              <a:t>, </a:t>
            </a:r>
            <a:r>
              <a:rPr lang="en-US" sz="2800" dirty="0" err="1" smtClean="0"/>
              <a:t>poema</a:t>
            </a:r>
            <a:r>
              <a:rPr lang="en-US" sz="2800" dirty="0" smtClean="0"/>
              <a:t>, </a:t>
            </a:r>
            <a:r>
              <a:rPr lang="en-US" sz="2800" dirty="0" err="1" smtClean="0"/>
              <a:t>clima</a:t>
            </a:r>
            <a:r>
              <a:rPr lang="en-US" sz="2800" dirty="0" smtClean="0"/>
              <a:t>, </a:t>
            </a:r>
            <a:r>
              <a:rPr lang="en-US" sz="2800" dirty="0" err="1" smtClean="0"/>
              <a:t>programa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COMPOUND WORDS: </a:t>
            </a:r>
            <a:r>
              <a:rPr lang="en-US" sz="2800" dirty="0" err="1" smtClean="0"/>
              <a:t>paraguas</a:t>
            </a:r>
            <a:r>
              <a:rPr lang="en-US" sz="2800" dirty="0" smtClean="0"/>
              <a:t>, </a:t>
            </a:r>
            <a:r>
              <a:rPr lang="en-US" sz="2800" dirty="0" err="1" smtClean="0"/>
              <a:t>sacapuntas</a:t>
            </a:r>
            <a:r>
              <a:rPr lang="en-US" sz="2800" dirty="0" smtClean="0"/>
              <a:t>, </a:t>
            </a:r>
            <a:r>
              <a:rPr lang="en-US" sz="2800" dirty="0" err="1" smtClean="0"/>
              <a:t>lavaplatos</a:t>
            </a:r>
            <a:r>
              <a:rPr lang="en-US" sz="2800" dirty="0" smtClean="0"/>
              <a:t>, </a:t>
            </a:r>
            <a:r>
              <a:rPr lang="en-US" sz="2800" dirty="0" err="1" smtClean="0"/>
              <a:t>limpiacristales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NOUNS REFERRING TO MALES: El </a:t>
            </a:r>
            <a:r>
              <a:rPr lang="en-US" sz="2800" dirty="0" err="1" smtClean="0"/>
              <a:t>joven</a:t>
            </a:r>
            <a:r>
              <a:rPr lang="en-US" sz="2800" dirty="0" smtClean="0"/>
              <a:t>, el </a:t>
            </a:r>
            <a:r>
              <a:rPr lang="en-US" sz="2800" dirty="0" err="1" smtClean="0"/>
              <a:t>estudiante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MASCULINO are </a:t>
            </a:r>
            <a:r>
              <a:rPr lang="en-US" u="sng" dirty="0" smtClean="0"/>
              <a:t>usually</a:t>
            </a:r>
            <a:r>
              <a:rPr lang="en-US" dirty="0" smtClean="0"/>
              <a:t> the nouns ending in: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-AMBRE: El </a:t>
            </a:r>
            <a:r>
              <a:rPr lang="en-US" dirty="0" err="1" smtClean="0"/>
              <a:t>hambre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-AL: El </a:t>
            </a:r>
            <a:r>
              <a:rPr lang="en-US" dirty="0" err="1" smtClean="0"/>
              <a:t>peral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-ÉS:  El </a:t>
            </a:r>
            <a:r>
              <a:rPr lang="en-US" dirty="0" err="1" smtClean="0"/>
              <a:t>inglés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-ÍN: El </a:t>
            </a:r>
            <a:r>
              <a:rPr lang="en-US" dirty="0" err="1" smtClean="0"/>
              <a:t>calcetín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-OR: El </a:t>
            </a:r>
            <a:r>
              <a:rPr lang="en-US" dirty="0" err="1" smtClean="0"/>
              <a:t>contador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-ÓN: El </a:t>
            </a:r>
            <a:r>
              <a:rPr lang="en-US" dirty="0" err="1" smtClean="0"/>
              <a:t>camión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-ÁN: El </a:t>
            </a:r>
            <a:r>
              <a:rPr lang="en-US" dirty="0" err="1" smtClean="0"/>
              <a:t>diván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MASCULINO are </a:t>
            </a:r>
            <a:r>
              <a:rPr lang="en-US" u="sng" dirty="0" smtClean="0"/>
              <a:t>usually</a:t>
            </a:r>
            <a:r>
              <a:rPr lang="en-US" dirty="0" smtClean="0"/>
              <a:t> the nouns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Rivers: </a:t>
            </a:r>
            <a:r>
              <a:rPr lang="en-US" sz="2800" u="sng" dirty="0" smtClean="0"/>
              <a:t>El Amazonas</a:t>
            </a:r>
            <a:r>
              <a:rPr lang="en-US" sz="2800" dirty="0" smtClean="0"/>
              <a:t>.</a:t>
            </a:r>
          </a:p>
          <a:p>
            <a:pPr>
              <a:defRPr/>
            </a:pPr>
            <a:r>
              <a:rPr lang="en-US" sz="2800" dirty="0" smtClean="0"/>
              <a:t> Oceans: </a:t>
            </a:r>
            <a:r>
              <a:rPr lang="en-US" sz="2800" u="sng" dirty="0" smtClean="0"/>
              <a:t>El </a:t>
            </a:r>
            <a:r>
              <a:rPr lang="en-US" sz="2800" u="sng" dirty="0" err="1" smtClean="0"/>
              <a:t>Pacífico</a:t>
            </a:r>
            <a:r>
              <a:rPr lang="en-US" sz="2800" dirty="0" smtClean="0"/>
              <a:t>.</a:t>
            </a:r>
          </a:p>
          <a:p>
            <a:pPr>
              <a:defRPr/>
            </a:pPr>
            <a:r>
              <a:rPr lang="en-US" sz="2800" dirty="0" smtClean="0"/>
              <a:t> Numbers: Mi </a:t>
            </a:r>
            <a:r>
              <a:rPr lang="en-US" sz="2800" dirty="0" err="1" smtClean="0"/>
              <a:t>número</a:t>
            </a:r>
            <a:r>
              <a:rPr lang="en-US" sz="2800" dirty="0" smtClean="0"/>
              <a:t> de la </a:t>
            </a:r>
            <a:r>
              <a:rPr lang="en-US" sz="2800" dirty="0" err="1" smtClean="0"/>
              <a:t>suerte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u="sng" dirty="0" smtClean="0"/>
              <a:t>el quince</a:t>
            </a:r>
            <a:r>
              <a:rPr lang="en-US" sz="2800" dirty="0" smtClean="0"/>
              <a:t>.</a:t>
            </a:r>
          </a:p>
          <a:p>
            <a:pPr>
              <a:defRPr/>
            </a:pPr>
            <a:r>
              <a:rPr lang="en-US" sz="2800" dirty="0" smtClean="0"/>
              <a:t>Colors: Me </a:t>
            </a:r>
            <a:r>
              <a:rPr lang="en-US" sz="2800" dirty="0" err="1" smtClean="0"/>
              <a:t>gusta</a:t>
            </a:r>
            <a:r>
              <a:rPr lang="en-US" sz="2800" dirty="0" smtClean="0"/>
              <a:t> </a:t>
            </a:r>
            <a:r>
              <a:rPr lang="en-US" sz="2800" u="sng" dirty="0" smtClean="0"/>
              <a:t>el </a:t>
            </a:r>
            <a:r>
              <a:rPr lang="en-US" sz="2800" u="sng" dirty="0" err="1" smtClean="0"/>
              <a:t>azul</a:t>
            </a:r>
            <a:r>
              <a:rPr lang="en-US" sz="2800" dirty="0" smtClean="0"/>
              <a:t>.</a:t>
            </a:r>
          </a:p>
          <a:p>
            <a:pPr>
              <a:defRPr/>
            </a:pPr>
            <a:r>
              <a:rPr lang="en-US" sz="2800" dirty="0" smtClean="0"/>
              <a:t>Trees: </a:t>
            </a:r>
            <a:r>
              <a:rPr lang="en-US" sz="2800" u="sng" dirty="0" smtClean="0"/>
              <a:t>El </a:t>
            </a:r>
            <a:r>
              <a:rPr lang="en-US" sz="2800" u="sng" dirty="0" err="1" smtClean="0"/>
              <a:t>peral</a:t>
            </a:r>
            <a:r>
              <a:rPr lang="en-US" sz="2800" u="sng" dirty="0" smtClean="0"/>
              <a:t> </a:t>
            </a:r>
            <a:r>
              <a:rPr lang="en-US" sz="2800" dirty="0" err="1" smtClean="0"/>
              <a:t>está</a:t>
            </a:r>
            <a:r>
              <a:rPr lang="en-US" sz="2800" dirty="0" smtClean="0"/>
              <a:t> </a:t>
            </a:r>
            <a:r>
              <a:rPr lang="en-US" sz="2800" dirty="0" err="1" smtClean="0"/>
              <a:t>muriendo</a:t>
            </a:r>
            <a:r>
              <a:rPr lang="en-US" sz="2800" dirty="0" smtClean="0"/>
              <a:t>.</a:t>
            </a:r>
          </a:p>
          <a:p>
            <a:pPr>
              <a:defRPr/>
            </a:pPr>
            <a:r>
              <a:rPr lang="en-US" sz="2800" dirty="0" smtClean="0"/>
              <a:t> Infinitives used as activities: </a:t>
            </a:r>
            <a:r>
              <a:rPr lang="en-US" sz="2800" u="sng" dirty="0" smtClean="0"/>
              <a:t>El </a:t>
            </a:r>
            <a:r>
              <a:rPr lang="en-US" sz="2800" u="sng" dirty="0" err="1" smtClean="0"/>
              <a:t>fumar</a:t>
            </a:r>
            <a:r>
              <a:rPr lang="en-US" sz="2800" dirty="0" smtClean="0"/>
              <a:t> </a:t>
            </a:r>
            <a:r>
              <a:rPr lang="en-US" sz="2800" dirty="0" err="1" smtClean="0"/>
              <a:t>perjudica</a:t>
            </a:r>
            <a:r>
              <a:rPr lang="en-US" sz="2800" dirty="0" smtClean="0"/>
              <a:t> la </a:t>
            </a:r>
            <a:r>
              <a:rPr lang="en-US" sz="2800" dirty="0" err="1" smtClean="0"/>
              <a:t>salud</a:t>
            </a:r>
            <a:r>
              <a:rPr lang="en-US" sz="2800" dirty="0" smtClean="0"/>
              <a:t>.</a:t>
            </a:r>
          </a:p>
          <a:p>
            <a:pPr>
              <a:defRPr/>
            </a:pPr>
            <a:r>
              <a:rPr lang="en-US" sz="2800" dirty="0" smtClean="0"/>
              <a:t>Words taken from English: El fax, el login.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FEMENINO are </a:t>
            </a:r>
            <a:r>
              <a:rPr lang="en-US" sz="4000" u="sng" smtClean="0"/>
              <a:t>usually </a:t>
            </a:r>
            <a:r>
              <a:rPr lang="en-US" sz="4000" smtClean="0"/>
              <a:t>words ending in:</a:t>
            </a:r>
            <a:endParaRPr lang="en-US" sz="4000" u="sng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dirty="0" smtClean="0"/>
              <a:t>A: Casa, </a:t>
            </a:r>
            <a:r>
              <a:rPr lang="en-US" sz="2600" dirty="0" err="1" smtClean="0"/>
              <a:t>vaca</a:t>
            </a:r>
            <a:r>
              <a:rPr lang="en-US" sz="26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 smtClean="0"/>
              <a:t>DAD/</a:t>
            </a:r>
            <a:r>
              <a:rPr lang="en-US" sz="2600" dirty="0" err="1" smtClean="0"/>
              <a:t>TAD:capacidad</a:t>
            </a:r>
            <a:r>
              <a:rPr lang="en-US" sz="2600" dirty="0" smtClean="0"/>
              <a:t>, </a:t>
            </a:r>
            <a:r>
              <a:rPr lang="en-US" sz="2600" dirty="0" err="1" smtClean="0"/>
              <a:t>realidad</a:t>
            </a:r>
            <a:r>
              <a:rPr lang="en-US" sz="2600" dirty="0" smtClean="0"/>
              <a:t> </a:t>
            </a:r>
            <a:r>
              <a:rPr lang="en-US" sz="2600" dirty="0" err="1" smtClean="0"/>
              <a:t>voluntad</a:t>
            </a:r>
            <a:r>
              <a:rPr lang="en-US" sz="2600" dirty="0" smtClean="0"/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 smtClean="0"/>
              <a:t>SIÓN/</a:t>
            </a:r>
            <a:r>
              <a:rPr lang="en-US" sz="2600" dirty="0" err="1" smtClean="0"/>
              <a:t>CIÓN:acción</a:t>
            </a:r>
            <a:r>
              <a:rPr lang="en-US" sz="2600" dirty="0" smtClean="0"/>
              <a:t>, </a:t>
            </a:r>
            <a:r>
              <a:rPr lang="en-US" sz="2600" dirty="0" err="1" smtClean="0"/>
              <a:t>conversación</a:t>
            </a:r>
            <a:r>
              <a:rPr lang="en-US" sz="26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 err="1" smtClean="0"/>
              <a:t>TUD:actitud</a:t>
            </a:r>
            <a:r>
              <a:rPr lang="en-US" sz="2600" dirty="0" smtClean="0"/>
              <a:t>, </a:t>
            </a:r>
            <a:r>
              <a:rPr lang="en-US" sz="2600" dirty="0" err="1" smtClean="0"/>
              <a:t>juventud</a:t>
            </a:r>
            <a:r>
              <a:rPr lang="en-US" sz="26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 err="1" smtClean="0"/>
              <a:t>UMBRE:muchedumbre</a:t>
            </a:r>
            <a:r>
              <a:rPr lang="en-US" sz="26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 smtClean="0"/>
              <a:t>IE:  La </a:t>
            </a:r>
            <a:r>
              <a:rPr lang="en-US" sz="2600" dirty="0" err="1" smtClean="0"/>
              <a:t>serie</a:t>
            </a:r>
            <a:r>
              <a:rPr lang="en-US" sz="2600" dirty="0" smtClean="0"/>
              <a:t>, la </a:t>
            </a:r>
            <a:r>
              <a:rPr lang="en-US" sz="2600" dirty="0" err="1" smtClean="0"/>
              <a:t>especie</a:t>
            </a:r>
            <a:r>
              <a:rPr lang="en-US" sz="26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 smtClean="0"/>
              <a:t>ITIS: la </a:t>
            </a:r>
            <a:r>
              <a:rPr lang="en-US" sz="2600" dirty="0" err="1" smtClean="0"/>
              <a:t>faringitis</a:t>
            </a:r>
            <a:r>
              <a:rPr lang="en-US" sz="26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 err="1" smtClean="0"/>
              <a:t>SIS:la</a:t>
            </a:r>
            <a:r>
              <a:rPr lang="en-US" sz="2600" dirty="0" smtClean="0"/>
              <a:t> crisis.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 smtClean="0"/>
              <a:t>-NZA, EZA, EZ: La </a:t>
            </a:r>
            <a:r>
              <a:rPr lang="en-US" sz="2600" dirty="0" err="1" smtClean="0"/>
              <a:t>trenza</a:t>
            </a:r>
            <a:r>
              <a:rPr lang="en-US" sz="2600" dirty="0" smtClean="0"/>
              <a:t>, la </a:t>
            </a:r>
            <a:r>
              <a:rPr lang="en-US" sz="2600" dirty="0" err="1" smtClean="0"/>
              <a:t>pereza</a:t>
            </a:r>
            <a:r>
              <a:rPr lang="en-US" sz="2600" dirty="0" smtClean="0"/>
              <a:t>, la </a:t>
            </a:r>
            <a:r>
              <a:rPr lang="en-US" sz="2600" dirty="0" err="1" smtClean="0"/>
              <a:t>sencillez</a:t>
            </a:r>
            <a:r>
              <a:rPr lang="en-US" sz="26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 smtClean="0"/>
              <a:t>NOUNS REFERRING TO FEMALES: La </a:t>
            </a:r>
            <a:r>
              <a:rPr lang="en-US" sz="2600" dirty="0" err="1" smtClean="0"/>
              <a:t>joven</a:t>
            </a:r>
            <a:r>
              <a:rPr lang="en-US" sz="2600" dirty="0" smtClean="0"/>
              <a:t>, la </a:t>
            </a:r>
            <a:r>
              <a:rPr lang="en-US" sz="2600" dirty="0" err="1" smtClean="0"/>
              <a:t>estudiante</a:t>
            </a:r>
            <a:r>
              <a:rPr lang="en-US" sz="26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EXCEPCIONES: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800" dirty="0" smtClean="0"/>
              <a:t>RECUERDA </a:t>
            </a:r>
            <a:r>
              <a:rPr lang="en-US" sz="2800" dirty="0" err="1" smtClean="0"/>
              <a:t>que</a:t>
            </a:r>
            <a:r>
              <a:rPr lang="en-US" sz="2800" dirty="0" smtClean="0"/>
              <a:t> hay </a:t>
            </a:r>
            <a:r>
              <a:rPr lang="en-US" sz="2800" dirty="0" err="1" smtClean="0"/>
              <a:t>más</a:t>
            </a:r>
            <a:r>
              <a:rPr lang="en-US" sz="2800" dirty="0" smtClean="0"/>
              <a:t> </a:t>
            </a:r>
            <a:r>
              <a:rPr lang="en-US" sz="2800" dirty="0" err="1" smtClean="0"/>
              <a:t>excepciones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reglas</a:t>
            </a:r>
            <a:r>
              <a:rPr lang="en-US" sz="2800" dirty="0" smtClean="0"/>
              <a:t>!!!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err="1" smtClean="0"/>
              <a:t>Ejemplos</a:t>
            </a:r>
            <a:r>
              <a:rPr lang="en-US" sz="2800" dirty="0" smtClean="0"/>
              <a:t>: </a:t>
            </a:r>
            <a:r>
              <a:rPr lang="en-US" sz="2800" i="1" dirty="0" smtClean="0"/>
              <a:t>el </a:t>
            </a:r>
            <a:r>
              <a:rPr lang="en-US" sz="2800" i="1" dirty="0" err="1" smtClean="0"/>
              <a:t>día</a:t>
            </a:r>
            <a:r>
              <a:rPr lang="en-US" sz="2800" i="1" dirty="0" smtClean="0"/>
              <a:t>, el </a:t>
            </a:r>
            <a:r>
              <a:rPr lang="en-US" sz="2800" i="1" dirty="0" err="1" smtClean="0"/>
              <a:t>mapa</a:t>
            </a:r>
            <a:r>
              <a:rPr lang="en-US" sz="2800" i="1" dirty="0" smtClean="0"/>
              <a:t>, el </a:t>
            </a:r>
            <a:r>
              <a:rPr lang="en-US" sz="2800" i="1" dirty="0" err="1" smtClean="0"/>
              <a:t>poeta</a:t>
            </a:r>
            <a:r>
              <a:rPr lang="en-US" sz="2800" i="1" dirty="0" smtClean="0"/>
              <a:t>, el </a:t>
            </a:r>
            <a:r>
              <a:rPr lang="en-US" sz="2800" i="1" dirty="0" err="1" smtClean="0"/>
              <a:t>planeta</a:t>
            </a:r>
            <a:r>
              <a:rPr lang="en-US" sz="2800" i="1" dirty="0" smtClean="0"/>
              <a:t>, la radio, la </a:t>
            </a:r>
            <a:r>
              <a:rPr lang="en-US" sz="2800" i="1" dirty="0" err="1" smtClean="0"/>
              <a:t>mano</a:t>
            </a:r>
            <a:r>
              <a:rPr lang="en-US" sz="2800" i="1" dirty="0" smtClean="0"/>
              <a:t>, la </a:t>
            </a:r>
            <a:r>
              <a:rPr lang="en-US" sz="2800" i="1" dirty="0" err="1" smtClean="0"/>
              <a:t>moto</a:t>
            </a:r>
            <a:r>
              <a:rPr lang="en-US" sz="2800" i="1" dirty="0" smtClean="0"/>
              <a:t>, la </a:t>
            </a:r>
            <a:r>
              <a:rPr lang="en-US" sz="2800" i="1" dirty="0" err="1" smtClean="0"/>
              <a:t>foto</a:t>
            </a:r>
            <a:r>
              <a:rPr lang="en-US" sz="2800" i="1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Words ending in </a:t>
            </a:r>
            <a:r>
              <a:rPr lang="en-US" sz="2800" b="1" dirty="0" err="1" smtClean="0"/>
              <a:t>consonante</a:t>
            </a:r>
            <a:r>
              <a:rPr lang="en-US" sz="2800" dirty="0" smtClean="0"/>
              <a:t> can be either masculine or feminine: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err="1" smtClean="0"/>
              <a:t>Ejemplos</a:t>
            </a:r>
            <a:r>
              <a:rPr lang="en-US" sz="2800" dirty="0" smtClean="0"/>
              <a:t>: </a:t>
            </a:r>
            <a:r>
              <a:rPr lang="en-US" sz="2800" i="1" dirty="0" smtClean="0"/>
              <a:t>el </a:t>
            </a:r>
            <a:r>
              <a:rPr lang="en-US" sz="2800" i="1" dirty="0" err="1" smtClean="0"/>
              <a:t>papel</a:t>
            </a:r>
            <a:r>
              <a:rPr lang="en-US" sz="2800" i="1" dirty="0" smtClean="0"/>
              <a:t>, la pared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Nouns ending in </a:t>
            </a:r>
            <a:r>
              <a:rPr lang="en-US" sz="2800" b="1" dirty="0" smtClean="0"/>
              <a:t>–</a:t>
            </a:r>
            <a:r>
              <a:rPr lang="en-US" sz="2800" b="1" dirty="0" err="1" smtClean="0"/>
              <a:t>ista</a:t>
            </a:r>
            <a:r>
              <a:rPr lang="en-US" sz="2800" dirty="0" smtClean="0"/>
              <a:t> referred to people can be masculine or feminine: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i="1" dirty="0" smtClean="0"/>
              <a:t>La </a:t>
            </a:r>
            <a:r>
              <a:rPr lang="en-US" sz="2800" i="1" dirty="0" err="1" smtClean="0"/>
              <a:t>artista</a:t>
            </a:r>
            <a:r>
              <a:rPr lang="en-US" sz="2800" i="1" dirty="0" smtClean="0"/>
              <a:t>, el </a:t>
            </a:r>
            <a:r>
              <a:rPr lang="en-US" sz="2800" i="1" dirty="0" err="1" smtClean="0"/>
              <a:t>artista</a:t>
            </a:r>
            <a:r>
              <a:rPr lang="en-US" sz="2800" i="1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Masculino</a:t>
            </a:r>
            <a:r>
              <a:rPr lang="en-US" dirty="0" smtClean="0"/>
              <a:t>/</a:t>
            </a:r>
            <a:r>
              <a:rPr lang="en-US" dirty="0" err="1" smtClean="0"/>
              <a:t>Femenino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Nouns that refer to people and some animals that end in –or, -</a:t>
            </a:r>
            <a:r>
              <a:rPr lang="en-US" dirty="0" err="1" smtClean="0"/>
              <a:t>és</a:t>
            </a:r>
            <a:r>
              <a:rPr lang="en-US" dirty="0" smtClean="0"/>
              <a:t>, -</a:t>
            </a:r>
            <a:r>
              <a:rPr lang="en-US" dirty="0" err="1" smtClean="0"/>
              <a:t>ón</a:t>
            </a:r>
            <a:r>
              <a:rPr lang="en-US" dirty="0" smtClean="0"/>
              <a:t> and </a:t>
            </a:r>
            <a:r>
              <a:rPr lang="en-US" dirty="0" err="1" smtClean="0"/>
              <a:t>ín</a:t>
            </a:r>
            <a:r>
              <a:rPr lang="en-US" dirty="0" smtClean="0"/>
              <a:t> are usually masculine and add –A to make the feminine form: </a:t>
            </a:r>
          </a:p>
          <a:p>
            <a:pPr>
              <a:defRPr/>
            </a:pPr>
            <a:r>
              <a:rPr lang="en-US" dirty="0" smtClean="0"/>
              <a:t>El </a:t>
            </a:r>
            <a:r>
              <a:rPr lang="en-US" dirty="0" err="1" smtClean="0"/>
              <a:t>consultor</a:t>
            </a:r>
            <a:r>
              <a:rPr lang="en-US" dirty="0" smtClean="0"/>
              <a:t>&gt; la </a:t>
            </a:r>
            <a:r>
              <a:rPr lang="en-US" dirty="0" err="1" smtClean="0"/>
              <a:t>consultora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El </a:t>
            </a:r>
            <a:r>
              <a:rPr lang="en-US" dirty="0" err="1" smtClean="0"/>
              <a:t>anfitrión</a:t>
            </a:r>
            <a:r>
              <a:rPr lang="en-US" dirty="0" smtClean="0"/>
              <a:t>: la </a:t>
            </a:r>
            <a:r>
              <a:rPr lang="en-US" dirty="0" err="1" smtClean="0"/>
              <a:t>anfitriona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El </a:t>
            </a:r>
            <a:r>
              <a:rPr lang="en-US" dirty="0" err="1" smtClean="0"/>
              <a:t>bailarín:La</a:t>
            </a:r>
            <a:r>
              <a:rPr lang="en-US" dirty="0" smtClean="0"/>
              <a:t> </a:t>
            </a:r>
            <a:r>
              <a:rPr lang="en-US" dirty="0" err="1" smtClean="0"/>
              <a:t>bailarina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El </a:t>
            </a:r>
            <a:r>
              <a:rPr lang="en-US" dirty="0" err="1" smtClean="0"/>
              <a:t>inglés:La</a:t>
            </a:r>
            <a:r>
              <a:rPr lang="en-US" dirty="0" smtClean="0"/>
              <a:t> </a:t>
            </a:r>
            <a:r>
              <a:rPr lang="en-US" dirty="0" err="1" smtClean="0"/>
              <a:t>inglesa</a:t>
            </a:r>
            <a:endParaRPr lang="en-US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Masculino</a:t>
            </a:r>
            <a:r>
              <a:rPr lang="en-US" dirty="0" smtClean="0"/>
              <a:t>/</a:t>
            </a:r>
            <a:r>
              <a:rPr lang="en-US" dirty="0" err="1" smtClean="0"/>
              <a:t>femenino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Some nouns don’t vary in gender and are applied to males and females, in some cases with a change in article:</a:t>
            </a:r>
          </a:p>
          <a:p>
            <a:pPr>
              <a:defRPr/>
            </a:pPr>
            <a:r>
              <a:rPr lang="en-US" dirty="0" smtClean="0"/>
              <a:t>El/la </a:t>
            </a:r>
            <a:r>
              <a:rPr lang="en-US" dirty="0" err="1" smtClean="0"/>
              <a:t>bebé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El/la </a:t>
            </a:r>
            <a:r>
              <a:rPr lang="en-US" dirty="0" err="1" smtClean="0"/>
              <a:t>modelo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El/la </a:t>
            </a:r>
            <a:r>
              <a:rPr lang="en-US" dirty="0" err="1" smtClean="0"/>
              <a:t>testigo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La </a:t>
            </a:r>
            <a:r>
              <a:rPr lang="en-US" dirty="0" err="1" smtClean="0"/>
              <a:t>víctima</a:t>
            </a:r>
            <a:r>
              <a:rPr lang="en-US" dirty="0" smtClean="0"/>
              <a:t>, la persona, el </a:t>
            </a:r>
            <a:r>
              <a:rPr lang="en-US" dirty="0" err="1" smtClean="0"/>
              <a:t>personaje</a:t>
            </a:r>
            <a:r>
              <a:rPr lang="en-US" smtClean="0"/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Masculino</a:t>
            </a:r>
            <a:r>
              <a:rPr lang="en-US" dirty="0" smtClean="0"/>
              <a:t>/</a:t>
            </a:r>
            <a:r>
              <a:rPr lang="en-US" dirty="0" err="1" smtClean="0"/>
              <a:t>Femenino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Nouns that begin with–</a:t>
            </a:r>
            <a:r>
              <a:rPr lang="en-US" b="1" dirty="0" smtClean="0"/>
              <a:t>stressed –a or -ha</a:t>
            </a:r>
            <a:r>
              <a:rPr lang="en-US" dirty="0" smtClean="0"/>
              <a:t> are feminine but </a:t>
            </a:r>
            <a:r>
              <a:rPr lang="en-US" u="sng" dirty="0" smtClean="0"/>
              <a:t>take the masculine article in the singular</a:t>
            </a:r>
            <a:r>
              <a:rPr lang="en-US" dirty="0" smtClean="0"/>
              <a:t>:</a:t>
            </a:r>
          </a:p>
          <a:p>
            <a:pPr>
              <a:defRPr/>
            </a:pPr>
            <a:r>
              <a:rPr lang="en-US" dirty="0" smtClean="0"/>
              <a:t>EL </a:t>
            </a:r>
            <a:r>
              <a:rPr lang="en-US" dirty="0" err="1" smtClean="0"/>
              <a:t>agua</a:t>
            </a:r>
            <a:r>
              <a:rPr lang="en-US" dirty="0" smtClean="0"/>
              <a:t>, LAS </a:t>
            </a:r>
            <a:r>
              <a:rPr lang="en-US" dirty="0" err="1" smtClean="0"/>
              <a:t>aguas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El </a:t>
            </a:r>
            <a:r>
              <a:rPr lang="en-US" dirty="0" err="1" smtClean="0"/>
              <a:t>hambre</a:t>
            </a:r>
            <a:r>
              <a:rPr lang="en-US" dirty="0" smtClean="0"/>
              <a:t>,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hambres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El </a:t>
            </a:r>
            <a:r>
              <a:rPr lang="en-US" dirty="0" err="1" smtClean="0"/>
              <a:t>águila</a:t>
            </a:r>
            <a:r>
              <a:rPr lang="en-US" dirty="0" smtClean="0"/>
              <a:t>&gt;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águilas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El alma&gt;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almas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107</TotalTime>
  <Words>627</Words>
  <Application>Microsoft Office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Verdana</vt:lpstr>
      <vt:lpstr>Arial</vt:lpstr>
      <vt:lpstr>Wingdings</vt:lpstr>
      <vt:lpstr>Calibri</vt:lpstr>
      <vt:lpstr>Times New Roman</vt:lpstr>
      <vt:lpstr>Globe</vt:lpstr>
      <vt:lpstr>MASCULINO O FEMENINO</vt:lpstr>
      <vt:lpstr>MASCULINO are usually the nouns ending in:</vt:lpstr>
      <vt:lpstr>MASCULINO are usually the nouns ending in:</vt:lpstr>
      <vt:lpstr>MASCULINO are usually the nouns :</vt:lpstr>
      <vt:lpstr>FEMENINO are usually words ending in:</vt:lpstr>
      <vt:lpstr>EXCEPCIONES:</vt:lpstr>
      <vt:lpstr>Masculino/Femenino</vt:lpstr>
      <vt:lpstr>Masculino/femenino</vt:lpstr>
      <vt:lpstr>Masculino/Femenino</vt:lpstr>
      <vt:lpstr>MASCULINE OR FEMININE: </vt:lpstr>
      <vt:lpstr>PLURAL</vt:lpstr>
    </vt:vector>
  </TitlesOfParts>
  <Company>Nationwide Insurance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MASCULINO O FEMENINO</dc:title>
  <dc:creator>Nationwide Claims</dc:creator>
  <cp:lastModifiedBy>psevilla</cp:lastModifiedBy>
  <cp:revision>8</cp:revision>
  <dcterms:created xsi:type="dcterms:W3CDTF">2009-08-30T14:22:23Z</dcterms:created>
  <dcterms:modified xsi:type="dcterms:W3CDTF">2011-09-14T18:19:14Z</dcterms:modified>
</cp:coreProperties>
</file>